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9" r:id="rId4"/>
    <p:sldId id="257" r:id="rId5"/>
    <p:sldId id="260" r:id="rId6"/>
    <p:sldId id="263" r:id="rId7"/>
    <p:sldId id="261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6" r:id="rId21"/>
    <p:sldId id="277" r:id="rId22"/>
    <p:sldId id="279" r:id="rId23"/>
    <p:sldId id="291" r:id="rId24"/>
    <p:sldId id="292" r:id="rId25"/>
    <p:sldId id="294" r:id="rId26"/>
    <p:sldId id="293" r:id="rId27"/>
    <p:sldId id="295" r:id="rId28"/>
    <p:sldId id="296" r:id="rId29"/>
    <p:sldId id="297" r:id="rId30"/>
    <p:sldId id="280" r:id="rId31"/>
    <p:sldId id="281" r:id="rId32"/>
    <p:sldId id="282" r:id="rId33"/>
    <p:sldId id="283" r:id="rId34"/>
    <p:sldId id="284" r:id="rId35"/>
    <p:sldId id="286" r:id="rId36"/>
    <p:sldId id="287" r:id="rId37"/>
    <p:sldId id="289" r:id="rId38"/>
    <p:sldId id="301" r:id="rId39"/>
    <p:sldId id="298" r:id="rId40"/>
    <p:sldId id="300" r:id="rId41"/>
    <p:sldId id="278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974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47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62" y="62"/>
      </p:cViewPr>
      <p:guideLst>
        <p:guide orient="horz" pos="2160"/>
        <p:guide pos="4974"/>
        <p:guide pos="3727"/>
        <p:guide pos="47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30T10:09:25.169"/>
    </inkml:context>
    <inkml:brush xml:id="br0">
      <inkml:brushProperty name="width" value="0.05" units="cm"/>
      <inkml:brushProperty name="height" value="0.05" units="cm"/>
      <inkml:brushProperty name="color" value="#F25C6A"/>
      <inkml:brushProperty name="ignorePressure" value="1"/>
    </inkml:brush>
  </inkml:definitions>
  <inkml:trace contextRef="#ctx0" brushRef="#br0">299 1,'-11'3,"0"0,0 0,0 1,0 1,1 0,-1 0,1 1,1 0,-1 1,1 0,0 0,1 1,-1 0,2 1,-1 0,1 0,1 0,-1 1,2 0,-1 1,1-1,1 1,-2 8,-17 21,12-19,0 0,1 1,1 0,2 1,0 0,1 0,1 0,2 1,0-1,1 1,1 0,3 23,2-32,0 0,1 0,1-1,0 0,1 0,1 0,0-1,0 0,1 0,1-1,1 0,-1-1,2 0,-1-1,1 0,1-1,7 4,200 60,-173-62,8 1,0-3,1-1,0-4,1-1,-1-3,18-4,-58 0,-1 0,0 0,0-2,0 0,-1 0,0-2,0 0,-1 0,1-1,-2-1,0 0,0-1,-1 0,0 0,-1-2,0 1,-1-1,0 0,-1-1,-1 0,0-1,-1 1,0-1,-2 0,1-1,-2 1,0-1,-1-4,1 12,1-1,0-1,0 0,-1 0,-1 0,1 0,-1-1,-1 1,0-1,-1 1,0-1,0 1,-1-1,-1 1,1 0,-2-1,1 1,-2 0,1 0,-1 1,-1-1,0 1,0 0,0 0,-2 0,0 0,-181-125,51 75,-91-9,94 29,115 38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89A58-551C-4890-8980-555E1A3D2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0BF14F-1B14-473C-96CD-033EE00E7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C4A91C-F415-4741-A1A1-9DE3E99B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A78F83-5749-4DAB-BBAB-D747AB09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4E4CB4-4D5E-4584-84AB-06BEDCD3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9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9CDFF-839A-43DC-BF45-46F783DF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5ED64C5-A5D0-4B05-A7E0-ED5D7D071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B5EE9D-DE45-4CBB-848F-60A927C7E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D6927A-F3B3-4315-9EBB-7E4C4CB69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BA2C2A-3FFE-46D1-811C-A431F8E1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80FCC5-C200-4CA5-BB05-C0E65E37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57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4589D-7838-410D-AB37-3465CB76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2" cy="1325563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255F62-1461-4172-A11A-BD3ADD7D0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19B384-2A49-402D-9C26-8787D7A8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524C21-A739-4A5C-B113-100F9FF4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B94E62-4C15-4221-B61A-03A748F9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159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51" userDrawn="1">
          <p15:clr>
            <a:srgbClr val="FBAE40"/>
          </p15:clr>
        </p15:guide>
        <p15:guide id="3" orient="horz" pos="3906" userDrawn="1">
          <p15:clr>
            <a:srgbClr val="FBAE40"/>
          </p15:clr>
        </p15:guide>
        <p15:guide id="4" orient="horz" pos="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64CCE-9DD8-430C-A4E7-1FB749EF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FE1761-31DD-4860-9195-A62D14BA0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2CB2D-126B-4DDE-8A7A-A24C45698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8638D7-FBB3-4B5C-9AB7-D9B38C4E4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08614D-61F4-4D0D-A17F-38EB8BD5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11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13CAB-E85A-4102-9430-21FC30F7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A674F6-0267-4809-AAA6-218C36D55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D78FD6-28A7-4DB2-9DF5-BA8B056E7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461BA1-B37F-4DCB-A5B6-43FF7995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A1741A-6F00-400A-B6BC-E245E733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620E29-814F-4DE8-B0EB-25DF31A3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49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DD2FD-1183-4D73-925A-80FF94C8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070E4D-F119-4B7F-B267-94CF3D58C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FE1F-5B5A-4C44-93C9-0EBBDEE2B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DF9709B-38EE-47FF-8F4D-2ADFC94E1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1A8B29-CECB-4DDC-BF0A-37F7A6D12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8F5C589-23D0-4801-B50C-97F2BD17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2023/2/19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10EFFC-C351-4107-A361-E32EBC360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3F85506-1261-42F5-ACF5-438075CA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9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等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11C20F5-2FF8-48F4-BA94-BD79D121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2023/2/19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E6FE65-0D05-4D21-878D-16CFCC6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0CD5BA-D3A3-4CE3-AF00-D7862741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319A85E8-17B8-44EF-8C2D-FD76A358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6594" y="1586706"/>
            <a:ext cx="3198812" cy="823912"/>
          </a:xfrm>
        </p:spPr>
        <p:txBody>
          <a:bodyPr anchor="b"/>
          <a:lstStyle>
            <a:lvl1pPr marL="0" indent="0">
              <a:buNone/>
              <a:defRPr sz="2400" b="1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47C4DCD9-BBE1-42A7-9832-07D59D0D8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6594" y="2410618"/>
            <a:ext cx="3198812" cy="2565844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1A81D112-CC13-4288-B466-323A56F4A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61091" y="1586706"/>
            <a:ext cx="3198812" cy="823912"/>
          </a:xfrm>
        </p:spPr>
        <p:txBody>
          <a:bodyPr anchor="b"/>
          <a:lstStyle>
            <a:lvl1pPr marL="0" indent="0">
              <a:buNone/>
              <a:defRPr sz="2400" b="1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0" name="內容版面配置區 3">
            <a:extLst>
              <a:ext uri="{FF2B5EF4-FFF2-40B4-BE49-F238E27FC236}">
                <a16:creationId xmlns:a16="http://schemas.microsoft.com/office/drawing/2014/main" id="{4DF79DEE-D07A-42B8-9C8B-641D829521B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61091" y="2410618"/>
            <a:ext cx="3198812" cy="2565844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B211DD07-2B18-4E46-86DD-EB37F87A273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2097" y="1586706"/>
            <a:ext cx="3198812" cy="823912"/>
          </a:xfrm>
        </p:spPr>
        <p:txBody>
          <a:bodyPr anchor="b"/>
          <a:lstStyle>
            <a:lvl1pPr marL="0" indent="0">
              <a:buNone/>
              <a:defRPr sz="2400" b="1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BB0805E1-87D9-4036-8BEC-D27A261B14B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2097" y="2410618"/>
            <a:ext cx="3198812" cy="2565844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883145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493E3-72F0-4F46-BAEF-F5CEBA81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50A510-E602-4A90-AA00-BBCB8C6D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2023/2/19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03723B-B2A8-4E9C-ABF0-D0221241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174454-3D32-4165-9799-252DBF04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31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11C20F5-2FF8-48F4-BA94-BD79D121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2023/2/19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E6FE65-0D05-4D21-878D-16CFCC6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0CD5BA-D3A3-4CE3-AF00-D7862741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81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A5B8F-3D8E-40BC-B3D1-4D3D7238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07E83A-5D8F-49C9-A791-22E49EBEC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 sz="2800"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 sz="2400"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 sz="2000"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 sz="2000"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CD384B-9EE2-405E-8DCF-DFFC56981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98629A-7C4E-45BB-9BB4-3EA8B831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078A2E-164F-4630-84B8-C394F16C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5F68C6-1569-46E9-BA92-2527711F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76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A8A536-1EE9-4535-A490-734B9372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2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9140DE-F65C-4E48-8AA8-4B969052B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9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CC879D-3475-44E9-AF6C-14F769D95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1B663-6EA1-4497-8C4F-F7F3F52B2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51347" y="6356349"/>
            <a:ext cx="11024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en-US" altLang="zh-TW" dirty="0"/>
              <a:t>@sw_1a4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395AC0-18C4-486D-A7F2-82A1A66B3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3235" y="6356349"/>
            <a:ext cx="665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pPr algn="ctr"/>
            <a:fld id="{96518FF1-D54A-4AC3-BCF5-072CF0E4B7F5}" type="slidenum">
              <a:rPr lang="zh-TW" altLang="en-US" smtClean="0"/>
              <a:pPr algn="ct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80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3906" userDrawn="1">
          <p15:clr>
            <a:srgbClr val="F26B43"/>
          </p15:clr>
        </p15:guide>
        <p15:guide id="4" orient="horz" pos="2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5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4.jpe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customXml" Target="../ink/ink1.xml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hyperlink" Target="https://docs.github.com/zh/pages/getting-started-with-github-pages/creating-a-github-pages-si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hexschool.com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book.tw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96658-6622-4881-8EE8-F18420877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  <a:cs typeface="Hack Nerd Font" panose="020B0609030202020204" pitchFamily="50" charset="0"/>
              </a:rPr>
              <a:t>Git &amp; </a:t>
            </a:r>
            <a:r>
              <a:rPr lang="en-US" altLang="zh-TW" dirty="0" err="1">
                <a:latin typeface="Noto Sans TC" panose="020B0500000000000000" pitchFamily="34" charset="-120"/>
                <a:ea typeface="Noto Sans TC" panose="020B0500000000000000" pitchFamily="34" charset="-120"/>
                <a:cs typeface="Hack Nerd Font" panose="020B0609030202020204" pitchFamily="50" charset="0"/>
              </a:rPr>
              <a:t>Github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  <a:cs typeface="Hack Nerd Font" panose="020B0609030202020204" pitchFamily="50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4BA172-0356-4009-9555-BADF3796C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GitHub Simbolo">
            <a:extLst>
              <a:ext uri="{FF2B5EF4-FFF2-40B4-BE49-F238E27FC236}">
                <a16:creationId xmlns:a16="http://schemas.microsoft.com/office/drawing/2014/main" id="{22474202-AE5E-4E27-9205-4AE6E126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1083">
            <a:off x="8216900" y="3212571"/>
            <a:ext cx="2241288" cy="126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06CAE-DD1D-4514-A654-B418FDF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  <a:cs typeface="Hack Nerd Font" panose="020B0609030202020204" pitchFamily="50" charset="0"/>
              </a:rPr>
              <a:t>建立一個 </a:t>
            </a:r>
            <a:r>
              <a:rPr lang="en-US" altLang="zh-TW" dirty="0">
                <a:cs typeface="Hack Nerd Font" panose="020B0609030202020204" pitchFamily="50" charset="0"/>
              </a:rPr>
              <a:t>Repository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  <a:cs typeface="Hack Nerd Font" panose="020B0609030202020204" pitchFamily="50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FD9D-5F6D-4ECB-A8D9-4A373BFD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chemeClr val="accent4">
                    <a:lumMod val="75000"/>
                  </a:schemeClr>
                </a:solidFill>
              </a:rPr>
              <a:t>mkdir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dirty="0" err="1"/>
              <a:t>my_repo</a:t>
            </a:r>
            <a:r>
              <a:rPr lang="en-US" altLang="zh-TW" dirty="0"/>
              <a:t>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建立一個資料夾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r>
              <a:rPr lang="en-US" altLang="zh-TW" dirty="0"/>
              <a:t> .\</a:t>
            </a:r>
            <a:r>
              <a:rPr lang="en-US" altLang="zh-TW" dirty="0" err="1"/>
              <a:t>my_repo</a:t>
            </a:r>
            <a:r>
              <a:rPr lang="en-US" altLang="zh-TW" dirty="0"/>
              <a:t>\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初始化倉庫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(Repository)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cd</a:t>
            </a:r>
            <a:r>
              <a:rPr lang="en-US" altLang="zh-TW" dirty="0"/>
              <a:t> .\</a:t>
            </a:r>
            <a:r>
              <a:rPr lang="en-US" altLang="zh-TW" dirty="0" err="1"/>
              <a:t>my_repo</a:t>
            </a:r>
            <a:r>
              <a:rPr lang="en-US" altLang="zh-TW" dirty="0"/>
              <a:t>\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切換目錄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650497-9C86-4FE1-98D4-B8229321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11" y="3225799"/>
            <a:ext cx="5251202" cy="29749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EBA78E-A73C-4483-9571-FD3A296C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11" y="3225798"/>
            <a:ext cx="5251202" cy="29749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66B4B3-5B88-44CD-A2C2-E9D18881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006" y="3225797"/>
            <a:ext cx="5251207" cy="29749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AE3CDAD-385B-4AF6-B604-E68D1F7A2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5C00F0A-EEEE-45E9-B931-E961EFF99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9EAFFE-EF9A-4AB3-A3E9-FEDB4F239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2B29DDA-654A-4CD6-9F16-B0129D448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5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874C3-5805-45A7-9721-BA1F6ABF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2" cy="1325563"/>
          </a:xfrm>
        </p:spPr>
        <p:txBody>
          <a:bodyPr/>
          <a:lstStyle/>
          <a:p>
            <a:r>
              <a:rPr lang="en-US" altLang="zh-TW" dirty="0"/>
              <a:t>First commit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1FE830-97A7-401B-B2A3-7E4DAA7B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add &lt;</a:t>
            </a:r>
            <a:r>
              <a:rPr lang="zh-TW" altLang="en-US" dirty="0"/>
              <a:t>檔案名稱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commit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1026" name="Picture 2" descr="檔案狀態的生命週期。">
            <a:extLst>
              <a:ext uri="{FF2B5EF4-FFF2-40B4-BE49-F238E27FC236}">
                <a16:creationId xmlns:a16="http://schemas.microsoft.com/office/drawing/2014/main" id="{CBA726C1-D309-4C62-88AD-6E1B8986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256213" cy="21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58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874C3-5805-45A7-9721-BA1F6ABF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2" cy="1325563"/>
          </a:xfrm>
        </p:spPr>
        <p:txBody>
          <a:bodyPr/>
          <a:lstStyle/>
          <a:p>
            <a:r>
              <a:rPr lang="en-US" altLang="zh-TW" dirty="0"/>
              <a:t>Add new file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1FE830-97A7-401B-B2A3-7E4DAA7B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echo  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‘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hello world’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/>
              <a:t>ttussc.md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創建檔案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cat</a:t>
            </a:r>
            <a:r>
              <a:rPr lang="en-US" altLang="zh-TW" dirty="0"/>
              <a:t> .\ttussc.md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A7DB51-17A7-4061-8E29-17C0912D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352" y="3222594"/>
            <a:ext cx="5256861" cy="29781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5BC59A-AC0F-4C3A-A2D3-48233693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52" y="3222594"/>
            <a:ext cx="5256861" cy="29781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65DCFF-5464-4D9F-AEAE-2EB6FACEC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512"/>
            <a:ext cx="5257007" cy="29782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F16929-C095-4069-BE2B-FDC67939E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05" y="3222511"/>
            <a:ext cx="5257007" cy="29782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90BB43-720E-4B7A-9126-F5AFD26F6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880" y="3222510"/>
            <a:ext cx="5264332" cy="29824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2D930D-7B53-4E74-8E1E-4353F4D573E9}"/>
              </a:ext>
            </a:extLst>
          </p:cNvPr>
          <p:cNvSpPr/>
          <p:nvPr/>
        </p:nvSpPr>
        <p:spPr>
          <a:xfrm>
            <a:off x="1916528" y="4020204"/>
            <a:ext cx="3094608" cy="14635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6BBB73-8FC9-4C3F-A965-C8CF9094F2BC}"/>
              </a:ext>
            </a:extLst>
          </p:cNvPr>
          <p:cNvSpPr txBox="1"/>
          <p:nvPr/>
        </p:nvSpPr>
        <p:spPr>
          <a:xfrm>
            <a:off x="1913353" y="4011906"/>
            <a:ext cx="309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TASK</a:t>
            </a:r>
            <a:endParaRPr lang="zh-TW" altLang="en-US" sz="28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8072B5-F8F4-4D7D-806B-EDC66E4B7F1F}"/>
              </a:ext>
            </a:extLst>
          </p:cNvPr>
          <p:cNvSpPr txBox="1"/>
          <p:nvPr/>
        </p:nvSpPr>
        <p:spPr>
          <a:xfrm>
            <a:off x="1913353" y="4539274"/>
            <a:ext cx="310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建立一個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README.md</a:t>
            </a: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裡面寫上你的自我介紹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8094956-0789-492C-921B-15367131A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880" y="3218361"/>
            <a:ext cx="5264332" cy="298241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CC4472D-8AE9-47D1-9533-B19A6782CF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205" y="3230809"/>
            <a:ext cx="5257007" cy="297826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64C346B-B99A-40F0-9284-CCD39716A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276" y="3226659"/>
            <a:ext cx="5264332" cy="298241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35BC308-C142-4D39-B5CB-C9FBFA734E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3222850"/>
            <a:ext cx="5256411" cy="297792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D0DFBAF-5114-4567-92C8-C0D64882AA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7880" y="3226659"/>
            <a:ext cx="5264332" cy="298241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997B217-80B0-4217-9D58-87BD7282CD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878" y="3218361"/>
            <a:ext cx="5264334" cy="298241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C28ED92-2470-445E-9EFE-051CE514B9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4701" y="3216504"/>
            <a:ext cx="5267609" cy="29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animBg="1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7A65F5-B73A-48D2-9EBD-8F509B54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status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E7F2BD-1702-457B-8E7F-8AD760A44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status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顯示檔案的狀態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955882-3F11-4ECC-9D5A-96982A00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8F741C-F1C3-498D-BAA8-8AB1E1E3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511"/>
            <a:ext cx="5257007" cy="2978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F4F2F2-C912-4A1E-82BC-9A3C39BC3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601" y="3222511"/>
            <a:ext cx="5257007" cy="29782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CAA68F-AD3C-419C-BAED-BD2187E69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829" r="15119" b="37151"/>
          <a:stretch/>
        </p:blipFill>
        <p:spPr>
          <a:xfrm>
            <a:off x="5518568" y="4112153"/>
            <a:ext cx="6411072" cy="1198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63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DD3DC6-33CA-4AEA-9C2E-2127BD24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Stage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C74918-F48D-479A-8662-58BC4893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add &lt;</a:t>
            </a:r>
            <a:r>
              <a:rPr lang="zh-TW" altLang="en-US" dirty="0"/>
              <a:t>檔案名稱</a:t>
            </a:r>
            <a:r>
              <a:rPr lang="en-US" altLang="zh-TW" dirty="0"/>
              <a:t>&gt;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把檔案新增到預存區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(Index)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add . / 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add *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add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所有檔案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8D5012-1E96-4718-BEAB-53AC37B18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06B04A2-6EF9-4B37-9E68-5F4ADB9B4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CE543C-1C6A-410B-B711-34E0B4DD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92F3BC-719D-4EF5-B261-F8F5258C2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2810FF-81FF-4B52-B747-0B0DA39B4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8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B00C3D-9521-4137-964D-7F1BAF44A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Unstage</a:t>
            </a:r>
            <a:r>
              <a:rPr lang="en-US" altLang="zh-TW" dirty="0"/>
              <a:t>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CEA34C-A666-4EAD-8ECD-A6DFFF2F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rm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--cached </a:t>
            </a:r>
            <a:r>
              <a:rPr lang="en-US" altLang="zh-TW" dirty="0"/>
              <a:t>&lt;</a:t>
            </a:r>
            <a:r>
              <a:rPr lang="zh-TW" altLang="en-US" dirty="0"/>
              <a:t>檔案名稱</a:t>
            </a:r>
            <a:r>
              <a:rPr lang="en-US" altLang="zh-TW" dirty="0"/>
              <a:t>&gt;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移除預存區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(Index)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的檔案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F89991-6632-4B94-BE2C-F2AC60FC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7594EB-61A9-442D-B445-34A35BE6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7FF5ED-4EAC-4310-97E3-34AF1F31B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7AE2F8B-F98B-459F-936F-C0C25DCDE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EFD1E3-8A64-4AAA-AA16-4A802C486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5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CC4AC-1BE1-400C-92A9-CFAFE22E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Commit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17D45B-45A4-40D1-945D-091BCCA52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commit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提交檔案至本地倉庫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(Local Repository)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TW" dirty="0"/>
              <a:t>log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		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檢視提交的歷史記錄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zh-TW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31620B-AF79-484D-8772-A02E0EDB6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1308DBE-7710-41B0-B088-B417BF82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032360F-A319-4E01-97B8-2958CF720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57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997C6D-553F-478A-BDA5-8F3E4ADEE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230" y="3222961"/>
            <a:ext cx="5256213" cy="29778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E54DAFF-2275-45A8-85F8-AD13BA094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230" y="3222961"/>
            <a:ext cx="5256213" cy="29778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986D5FF-125D-4591-95B0-6C8848431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230" y="3222961"/>
            <a:ext cx="5256212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61BB79C-C436-49E8-9612-B0788AD9A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3357" y="3222961"/>
            <a:ext cx="5256213" cy="297781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CAA8185-BDCF-47AA-AFA9-5066189398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0229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23EDE-A5DD-4F58-BEA9-A13967FD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花俏的 </a:t>
            </a:r>
            <a:r>
              <a:rPr lang="en-US" altLang="zh-TW" dirty="0"/>
              <a:t>git log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F87ACD6-CAC9-433F-A6E2-C21388BD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log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查看提交歷史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log -p -2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-p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列出變更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/-2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最新兩個提交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log --stat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--stat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統計</a:t>
            </a:r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8F60448B-473F-4F88-ABDD-67C85333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30462FC-5BA3-4AB4-AA2D-AD8AF927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DA936D-D11B-4863-A1FE-2A48D5685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5178A85-696F-4BC3-A087-A70F14BC0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4B0279F-DC07-4CEF-BC66-7E15F4605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9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FD0D850-A3AB-47B5-B6D3-3D54DABF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FCA799A-4F18-4AD1-9854-C75A2FE7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花俏的 </a:t>
            </a:r>
            <a:r>
              <a:rPr lang="en-US" altLang="zh-TW" dirty="0"/>
              <a:t>git log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3217CE-AC23-4921-AFDB-52091CD42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log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--pretty=format:”%h %s” --graph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F4137A-145D-4765-8333-24D330EE8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2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AE9E1-F7E3-491D-82B3-B170BD35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0A16E-91A6-46DB-81C0-6A3E160E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把 </a:t>
            </a:r>
            <a:r>
              <a:rPr lang="en-US" altLang="zh-TW" dirty="0"/>
              <a:t>ttussc.md </a:t>
            </a:r>
            <a:r>
              <a:rPr lang="zh-TW" altLang="en-US" dirty="0"/>
              <a:t>的內容後面加上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love you</a:t>
            </a:r>
          </a:p>
          <a:p>
            <a:r>
              <a:rPr lang="en-US" altLang="zh-TW" dirty="0"/>
              <a:t>commit </a:t>
            </a:r>
            <a:r>
              <a:rPr lang="zh-TW" altLang="en-US" dirty="0"/>
              <a:t>到 </a:t>
            </a:r>
            <a:r>
              <a:rPr lang="en-US" altLang="zh-TW" dirty="0"/>
              <a:t>Local Repository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AD547C-F618-44DB-8E0F-01F8B86B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DB53E9F-4E5D-413E-8A14-C45AB5F00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83781C-CBE8-4019-B360-FF84AE23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D35A24-C452-4FDA-87EF-EA9344DBB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3106BF-30C7-4D88-9C7C-CCCEBF115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E16643-4A1E-4888-9FED-AFEF57271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882A67B-8263-4E26-A0DD-A266963C9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79574A-0C9F-443D-8635-BB1869837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BE8F52-2AA8-479D-A8EF-AC13F0A6F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814" y="3620348"/>
            <a:ext cx="2438400" cy="24384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25F134A1-4549-4EA7-ADF0-3BFF2CCE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1694" y="1178119"/>
            <a:ext cx="3840377" cy="12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53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不想被放在             裡面上傳的檔案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54D607-EB84-4851-815E-D08359985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程式編譯的執行檔</a:t>
            </a:r>
            <a:endParaRPr lang="en-US" altLang="zh-TW" dirty="0"/>
          </a:p>
          <a:p>
            <a:r>
              <a:rPr lang="zh-TW" altLang="en-US" dirty="0"/>
              <a:t>各式各樣的暫存檔</a:t>
            </a:r>
            <a:r>
              <a:rPr lang="en-US" altLang="zh-TW" dirty="0"/>
              <a:t>…</a:t>
            </a:r>
          </a:p>
          <a:p>
            <a:r>
              <a:rPr lang="en-US" altLang="zh-TW" dirty="0"/>
              <a:t>.</a:t>
            </a:r>
            <a:r>
              <a:rPr lang="en-US" altLang="zh-TW" dirty="0" err="1"/>
              <a:t>gitignore</a:t>
            </a:r>
            <a:endParaRPr lang="zh-TW" altLang="en-US" dirty="0"/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73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3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不想被放在             裡面上傳的檔案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54D607-EB84-4851-815E-D08359985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4012" cy="4375150"/>
          </a:xfrm>
        </p:spPr>
        <p:txBody>
          <a:bodyPr/>
          <a:lstStyle/>
          <a:p>
            <a:r>
              <a:rPr lang="en-US" altLang="zh-TW" dirty="0" err="1"/>
              <a:t>screct.yml</a:t>
            </a:r>
            <a:r>
              <a:rPr lang="en-US" altLang="zh-TW" dirty="0"/>
              <a:t>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忽略 </a:t>
            </a:r>
            <a:r>
              <a:rPr lang="en-US" altLang="zh-TW" dirty="0" err="1">
                <a:solidFill>
                  <a:schemeClr val="accent3">
                    <a:lumMod val="50000"/>
                  </a:schemeClr>
                </a:solidFill>
              </a:rPr>
              <a:t>serect.yml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檔案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TW" dirty="0"/>
              <a:t>*.exe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忽略所有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exe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檔案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TW" dirty="0"/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73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0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5C5A1-1F33-4F74-8579-EAE949F1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752AC4-2FBA-4CE2-8A93-03D957C54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</a:t>
            </a:r>
            <a:r>
              <a:rPr lang="en-US" altLang="zh-TW" dirty="0" err="1"/>
              <a:t>hello.c</a:t>
            </a:r>
            <a:r>
              <a:rPr lang="zh-TW" altLang="en-US" dirty="0"/>
              <a:t>並編譯</a:t>
            </a:r>
            <a:r>
              <a:rPr lang="en-US" altLang="zh-TW" dirty="0"/>
              <a:t>(</a:t>
            </a:r>
            <a:r>
              <a:rPr lang="zh-TW" altLang="en-US" dirty="0"/>
              <a:t>程式碼在</a:t>
            </a:r>
            <a:r>
              <a:rPr lang="en-US" altLang="zh-TW" dirty="0" err="1"/>
              <a:t>hackmd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commit </a:t>
            </a:r>
            <a:r>
              <a:rPr lang="zh-TW" altLang="en-US" dirty="0"/>
              <a:t>上去並且不能夠有執行檔</a:t>
            </a:r>
            <a:r>
              <a:rPr lang="en-US" altLang="zh-TW" dirty="0"/>
              <a:t>(</a:t>
            </a:r>
            <a:r>
              <a:rPr lang="zh-TW" altLang="en-US" dirty="0"/>
              <a:t>用</a:t>
            </a:r>
            <a:r>
              <a:rPr lang="en-US" altLang="zh-TW" dirty="0"/>
              <a:t>.</a:t>
            </a:r>
            <a:r>
              <a:rPr lang="en-US" altLang="zh-TW" dirty="0" err="1"/>
              <a:t>gitignore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F0B639-C7CB-4B35-A470-91859E29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26CA47E-6F2F-4C6A-82EC-1A616C38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95F682-562F-40EE-BD2D-407BD4C70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66CD3B-D24A-4842-946A-527FEA8E1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0C22043-CA0C-4FB4-9478-8527BE7A4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6EABE5-3E3D-48FE-A193-BFCF45021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588" y="3222961"/>
            <a:ext cx="5254625" cy="29769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AA57029-54AC-4C1F-BB62-3ECC5757D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222061"/>
            <a:ext cx="5256213" cy="297781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77EFBD-E05F-4A57-9AC5-EFAE99F1A0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221161"/>
            <a:ext cx="5256213" cy="297781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C25477B-AF19-4AB4-8D1B-0C62ED9814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3517FAA-F23F-4F77-82DA-39A5A9BE4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DA4B742-23D4-4043-B7A0-723CA8CB3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76DA0EE-4C0C-4E52-B9A0-8E534FD11D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32202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10B81-9DD9-4C3C-B398-1D0C377D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      	   </a:t>
            </a:r>
            <a:r>
              <a:rPr lang="zh-TW" altLang="en-US" dirty="0"/>
              <a:t>的分支概念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4F3F05-F28F-4D32-AB83-1415A8437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D86A0AD6-67FB-49FD-A2C4-D6B98F6E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13" y="3702344"/>
            <a:ext cx="2121371" cy="88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48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3458EA8-32EC-4038-A848-5C036AA65FC5}"/>
              </a:ext>
            </a:extLst>
          </p:cNvPr>
          <p:cNvSpPr/>
          <p:nvPr/>
        </p:nvSpPr>
        <p:spPr>
          <a:xfrm>
            <a:off x="1219258" y="1860964"/>
            <a:ext cx="321060" cy="857760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76D38BDA-D183-41B2-A63F-742ABE25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git </a:t>
            </a:r>
            <a:r>
              <a:rPr lang="en-US" altLang="zh-TW" sz="1800" dirty="0" err="1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init</a:t>
            </a:r>
            <a:endParaRPr lang="en-US" altLang="zh-TW" sz="1800" dirty="0">
              <a:solidFill>
                <a:schemeClr val="bg1"/>
              </a:solidFill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git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git commit</a:t>
            </a:r>
            <a:endParaRPr lang="zh-TW" altLang="en-US" sz="1800" dirty="0">
              <a:solidFill>
                <a:schemeClr val="bg1"/>
              </a:solidFill>
              <a:latin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5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6" grpId="0" animBg="1"/>
      <p:bldP spid="30" grpId="0"/>
      <p:bldP spid="32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3458EA8-32EC-4038-A848-5C036AA65FC5}"/>
              </a:ext>
            </a:extLst>
          </p:cNvPr>
          <p:cNvSpPr/>
          <p:nvPr/>
        </p:nvSpPr>
        <p:spPr>
          <a:xfrm>
            <a:off x="1219258" y="1860964"/>
            <a:ext cx="321060" cy="857760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0" name="語音泡泡: 矩形 15">
            <a:extLst>
              <a:ext uri="{FF2B5EF4-FFF2-40B4-BE49-F238E27FC236}">
                <a16:creationId xmlns:a16="http://schemas.microsoft.com/office/drawing/2014/main" id="{EAC9B421-9AAD-413C-A349-9DB821CBA8B4}"/>
              </a:ext>
            </a:extLst>
          </p:cNvPr>
          <p:cNvSpPr/>
          <p:nvPr/>
        </p:nvSpPr>
        <p:spPr>
          <a:xfrm>
            <a:off x="3093320" y="1593312"/>
            <a:ext cx="321060" cy="1125412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MASTER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0BE744-28CA-4DA1-B031-3FBCEDA33E31}"/>
              </a:ext>
            </a:extLst>
          </p:cNvPr>
          <p:cNvSpPr/>
          <p:nvPr/>
        </p:nvSpPr>
        <p:spPr>
          <a:xfrm>
            <a:off x="2416676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F53D67F-3766-47E2-BAAC-F5E0A21DCE55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>
            <a:off x="1919788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2887CB-91D4-4528-9E69-5E4E290F13DC}"/>
              </a:ext>
            </a:extLst>
          </p:cNvPr>
          <p:cNvSpPr txBox="1"/>
          <p:nvPr/>
        </p:nvSpPr>
        <p:spPr>
          <a:xfrm>
            <a:off x="2661424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76D38BDA-D183-41B2-A63F-742ABE25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git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git commit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cs typeface="Hack Nerd Font" panose="020B0609030202020204" pitchFamily="50" charset="0"/>
              </a:rPr>
              <a:t>git remote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cs typeface="Hack Nerd Font" panose="020B0609030202020204" pitchFamily="50" charset="0"/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82003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11615 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20" grpId="0" animBg="1"/>
      <p:bldP spid="21" grpId="0" animBg="1"/>
      <p:bldP spid="31" grpId="0"/>
      <p:bldP spid="3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3458EA8-32EC-4038-A848-5C036AA65FC5}"/>
              </a:ext>
            </a:extLst>
          </p:cNvPr>
          <p:cNvSpPr/>
          <p:nvPr/>
        </p:nvSpPr>
        <p:spPr>
          <a:xfrm>
            <a:off x="2635616" y="1860964"/>
            <a:ext cx="321060" cy="857760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0" name="語音泡泡: 矩形 15">
            <a:extLst>
              <a:ext uri="{FF2B5EF4-FFF2-40B4-BE49-F238E27FC236}">
                <a16:creationId xmlns:a16="http://schemas.microsoft.com/office/drawing/2014/main" id="{EAC9B421-9AAD-413C-A349-9DB821CBA8B4}"/>
              </a:ext>
            </a:extLst>
          </p:cNvPr>
          <p:cNvSpPr/>
          <p:nvPr/>
        </p:nvSpPr>
        <p:spPr>
          <a:xfrm>
            <a:off x="3093320" y="1593312"/>
            <a:ext cx="321060" cy="1125412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MASTER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0BE744-28CA-4DA1-B031-3FBCEDA33E31}"/>
              </a:ext>
            </a:extLst>
          </p:cNvPr>
          <p:cNvSpPr/>
          <p:nvPr/>
        </p:nvSpPr>
        <p:spPr>
          <a:xfrm>
            <a:off x="2416676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F53D67F-3766-47E2-BAAC-F5E0A21DCE55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>
            <a:off x="1919788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2887CB-91D4-4528-9E69-5E4E290F13DC}"/>
              </a:ext>
            </a:extLst>
          </p:cNvPr>
          <p:cNvSpPr txBox="1"/>
          <p:nvPr/>
        </p:nvSpPr>
        <p:spPr>
          <a:xfrm>
            <a:off x="2661424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74522B-DBD9-4DBA-BFDF-871F01417766}"/>
              </a:ext>
            </a:extLst>
          </p:cNvPr>
          <p:cNvSpPr/>
          <p:nvPr/>
        </p:nvSpPr>
        <p:spPr>
          <a:xfrm>
            <a:off x="3993564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BD85818-FCEB-4E0C-A866-DD5E15646F2A}"/>
              </a:ext>
            </a:extLst>
          </p:cNvPr>
          <p:cNvCxnSpPr>
            <a:cxnSpLocks/>
            <a:stCxn id="21" idx="6"/>
            <a:endCxn id="11" idx="2"/>
          </p:cNvCxnSpPr>
          <p:nvPr/>
        </p:nvCxnSpPr>
        <p:spPr>
          <a:xfrm>
            <a:off x="3496676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AE4B26-73C1-42B1-8B6C-7BE100DAC864}"/>
              </a:ext>
            </a:extLst>
          </p:cNvPr>
          <p:cNvSpPr txBox="1"/>
          <p:nvPr/>
        </p:nvSpPr>
        <p:spPr>
          <a:xfrm>
            <a:off x="4238312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V3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E199776F-1640-4D39-B477-995C794CB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commit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push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9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1289 3.7037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0.12682 -1.85185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11" grpId="0" animBg="1"/>
      <p:bldP spid="13" grpId="0"/>
      <p:bldP spid="1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3458EA8-32EC-4038-A848-5C036AA65FC5}"/>
              </a:ext>
            </a:extLst>
          </p:cNvPr>
          <p:cNvSpPr/>
          <p:nvPr/>
        </p:nvSpPr>
        <p:spPr>
          <a:xfrm>
            <a:off x="4212504" y="1860964"/>
            <a:ext cx="321060" cy="857760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0" name="語音泡泡: 矩形 15">
            <a:extLst>
              <a:ext uri="{FF2B5EF4-FFF2-40B4-BE49-F238E27FC236}">
                <a16:creationId xmlns:a16="http://schemas.microsoft.com/office/drawing/2014/main" id="{EAC9B421-9AAD-413C-A349-9DB821CBA8B4}"/>
              </a:ext>
            </a:extLst>
          </p:cNvPr>
          <p:cNvSpPr/>
          <p:nvPr/>
        </p:nvSpPr>
        <p:spPr>
          <a:xfrm>
            <a:off x="4640070" y="1593312"/>
            <a:ext cx="321060" cy="1125412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MASTER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0BE744-28CA-4DA1-B031-3FBCEDA33E31}"/>
              </a:ext>
            </a:extLst>
          </p:cNvPr>
          <p:cNvSpPr/>
          <p:nvPr/>
        </p:nvSpPr>
        <p:spPr>
          <a:xfrm>
            <a:off x="2416676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F53D67F-3766-47E2-BAAC-F5E0A21DCE55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>
            <a:off x="1919788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2887CB-91D4-4528-9E69-5E4E290F13DC}"/>
              </a:ext>
            </a:extLst>
          </p:cNvPr>
          <p:cNvSpPr txBox="1"/>
          <p:nvPr/>
        </p:nvSpPr>
        <p:spPr>
          <a:xfrm>
            <a:off x="2661424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74522B-DBD9-4DBA-BFDF-871F01417766}"/>
              </a:ext>
            </a:extLst>
          </p:cNvPr>
          <p:cNvSpPr/>
          <p:nvPr/>
        </p:nvSpPr>
        <p:spPr>
          <a:xfrm>
            <a:off x="3993564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BD85818-FCEB-4E0C-A866-DD5E15646F2A}"/>
              </a:ext>
            </a:extLst>
          </p:cNvPr>
          <p:cNvCxnSpPr>
            <a:cxnSpLocks/>
            <a:stCxn id="21" idx="6"/>
            <a:endCxn id="11" idx="2"/>
          </p:cNvCxnSpPr>
          <p:nvPr/>
        </p:nvCxnSpPr>
        <p:spPr>
          <a:xfrm>
            <a:off x="3496676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AE4B26-73C1-42B1-8B6C-7BE100DAC864}"/>
              </a:ext>
            </a:extLst>
          </p:cNvPr>
          <p:cNvSpPr txBox="1"/>
          <p:nvPr/>
        </p:nvSpPr>
        <p:spPr>
          <a:xfrm>
            <a:off x="4238312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V3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E199776F-1640-4D39-B477-995C794CB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branch dev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checkout dev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commit</a:t>
            </a:r>
          </a:p>
        </p:txBody>
      </p:sp>
      <p:sp>
        <p:nvSpPr>
          <p:cNvPr id="15" name="語音泡泡: 矩形 15">
            <a:extLst>
              <a:ext uri="{FF2B5EF4-FFF2-40B4-BE49-F238E27FC236}">
                <a16:creationId xmlns:a16="http://schemas.microsoft.com/office/drawing/2014/main" id="{4140F6FF-1BE2-4D03-8877-501C643E92D1}"/>
              </a:ext>
            </a:extLst>
          </p:cNvPr>
          <p:cNvSpPr/>
          <p:nvPr/>
        </p:nvSpPr>
        <p:spPr>
          <a:xfrm flipV="1">
            <a:off x="4640070" y="4139276"/>
            <a:ext cx="321060" cy="615604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DEV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語音泡泡: 矩形 15">
            <a:extLst>
              <a:ext uri="{FF2B5EF4-FFF2-40B4-BE49-F238E27FC236}">
                <a16:creationId xmlns:a16="http://schemas.microsoft.com/office/drawing/2014/main" id="{EA97FAB1-DFA2-4A97-947E-1890D4C215FE}"/>
              </a:ext>
            </a:extLst>
          </p:cNvPr>
          <p:cNvSpPr/>
          <p:nvPr/>
        </p:nvSpPr>
        <p:spPr>
          <a:xfrm flipV="1">
            <a:off x="4206683" y="4139276"/>
            <a:ext cx="321060" cy="823848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A2317C3E-38D6-4624-92A5-FFFFAA291E42}"/>
              </a:ext>
            </a:extLst>
          </p:cNvPr>
          <p:cNvSpPr/>
          <p:nvPr/>
        </p:nvSpPr>
        <p:spPr>
          <a:xfrm>
            <a:off x="5556000" y="4139276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88F8DD8-11CF-4CE9-90C2-D3E8F12C9E30}"/>
              </a:ext>
            </a:extLst>
          </p:cNvPr>
          <p:cNvCxnSpPr>
            <a:cxnSpLocks/>
            <a:stCxn id="11" idx="5"/>
            <a:endCxn id="24" idx="2"/>
          </p:cNvCxnSpPr>
          <p:nvPr/>
        </p:nvCxnSpPr>
        <p:spPr>
          <a:xfrm>
            <a:off x="4915402" y="3810838"/>
            <a:ext cx="640598" cy="86843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AD40C01-70B5-4B4D-AB28-FCD8FC1FE7E8}"/>
              </a:ext>
            </a:extLst>
          </p:cNvPr>
          <p:cNvSpPr txBox="1"/>
          <p:nvPr/>
        </p:nvSpPr>
        <p:spPr>
          <a:xfrm>
            <a:off x="5800748" y="4448443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866AC5E-D8A0-43D9-86FB-A257FF035F52}"/>
              </a:ext>
            </a:extLst>
          </p:cNvPr>
          <p:cNvSpPr/>
          <p:nvPr/>
        </p:nvSpPr>
        <p:spPr>
          <a:xfrm>
            <a:off x="3994525" y="2889000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7 L 0.12982 0.18634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930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0.12709 0.1865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uiExpand="1" build="p"/>
      <p:bldP spid="15" grpId="0" animBg="1"/>
      <p:bldP spid="15" grpId="1" animBg="1"/>
      <p:bldP spid="18" grpId="0" animBg="1"/>
      <p:bldP spid="18" grpId="1" animBg="1"/>
      <p:bldP spid="24" grpId="0" animBg="1"/>
      <p:bldP spid="26" grpId="0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語音泡泡: 矩形 15">
            <a:extLst>
              <a:ext uri="{FF2B5EF4-FFF2-40B4-BE49-F238E27FC236}">
                <a16:creationId xmlns:a16="http://schemas.microsoft.com/office/drawing/2014/main" id="{EAC9B421-9AAD-413C-A349-9DB821CBA8B4}"/>
              </a:ext>
            </a:extLst>
          </p:cNvPr>
          <p:cNvSpPr/>
          <p:nvPr/>
        </p:nvSpPr>
        <p:spPr>
          <a:xfrm>
            <a:off x="4640070" y="1593312"/>
            <a:ext cx="321060" cy="1125412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MASTER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0BE744-28CA-4DA1-B031-3FBCEDA33E31}"/>
              </a:ext>
            </a:extLst>
          </p:cNvPr>
          <p:cNvSpPr/>
          <p:nvPr/>
        </p:nvSpPr>
        <p:spPr>
          <a:xfrm>
            <a:off x="2416676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F53D67F-3766-47E2-BAAC-F5E0A21DCE55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>
            <a:off x="1919788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2887CB-91D4-4528-9E69-5E4E290F13DC}"/>
              </a:ext>
            </a:extLst>
          </p:cNvPr>
          <p:cNvSpPr txBox="1"/>
          <p:nvPr/>
        </p:nvSpPr>
        <p:spPr>
          <a:xfrm>
            <a:off x="2661424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74522B-DBD9-4DBA-BFDF-871F01417766}"/>
              </a:ext>
            </a:extLst>
          </p:cNvPr>
          <p:cNvSpPr/>
          <p:nvPr/>
        </p:nvSpPr>
        <p:spPr>
          <a:xfrm>
            <a:off x="3993564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BD85818-FCEB-4E0C-A866-DD5E15646F2A}"/>
              </a:ext>
            </a:extLst>
          </p:cNvPr>
          <p:cNvCxnSpPr>
            <a:cxnSpLocks/>
            <a:stCxn id="21" idx="6"/>
            <a:endCxn id="11" idx="2"/>
          </p:cNvCxnSpPr>
          <p:nvPr/>
        </p:nvCxnSpPr>
        <p:spPr>
          <a:xfrm>
            <a:off x="3496676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AE4B26-73C1-42B1-8B6C-7BE100DAC864}"/>
              </a:ext>
            </a:extLst>
          </p:cNvPr>
          <p:cNvSpPr txBox="1"/>
          <p:nvPr/>
        </p:nvSpPr>
        <p:spPr>
          <a:xfrm>
            <a:off x="4238312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V3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E199776F-1640-4D39-B477-995C794CB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commit</a:t>
            </a:r>
          </a:p>
        </p:txBody>
      </p:sp>
      <p:sp>
        <p:nvSpPr>
          <p:cNvPr id="15" name="語音泡泡: 矩形 15">
            <a:extLst>
              <a:ext uri="{FF2B5EF4-FFF2-40B4-BE49-F238E27FC236}">
                <a16:creationId xmlns:a16="http://schemas.microsoft.com/office/drawing/2014/main" id="{4140F6FF-1BE2-4D03-8877-501C643E92D1}"/>
              </a:ext>
            </a:extLst>
          </p:cNvPr>
          <p:cNvSpPr/>
          <p:nvPr/>
        </p:nvSpPr>
        <p:spPr>
          <a:xfrm flipV="1">
            <a:off x="6222808" y="5416899"/>
            <a:ext cx="321060" cy="615604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DEV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語音泡泡: 矩形 15">
            <a:extLst>
              <a:ext uri="{FF2B5EF4-FFF2-40B4-BE49-F238E27FC236}">
                <a16:creationId xmlns:a16="http://schemas.microsoft.com/office/drawing/2014/main" id="{EA97FAB1-DFA2-4A97-947E-1890D4C215FE}"/>
              </a:ext>
            </a:extLst>
          </p:cNvPr>
          <p:cNvSpPr/>
          <p:nvPr/>
        </p:nvSpPr>
        <p:spPr>
          <a:xfrm flipV="1">
            <a:off x="5756083" y="5416899"/>
            <a:ext cx="321060" cy="823848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A2317C3E-38D6-4624-92A5-FFFFAA291E42}"/>
              </a:ext>
            </a:extLst>
          </p:cNvPr>
          <p:cNvSpPr/>
          <p:nvPr/>
        </p:nvSpPr>
        <p:spPr>
          <a:xfrm>
            <a:off x="5556000" y="4139276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88F8DD8-11CF-4CE9-90C2-D3E8F12C9E30}"/>
              </a:ext>
            </a:extLst>
          </p:cNvPr>
          <p:cNvCxnSpPr>
            <a:cxnSpLocks/>
            <a:stCxn id="11" idx="5"/>
            <a:endCxn id="24" idx="2"/>
          </p:cNvCxnSpPr>
          <p:nvPr/>
        </p:nvCxnSpPr>
        <p:spPr>
          <a:xfrm>
            <a:off x="4915402" y="3810838"/>
            <a:ext cx="640598" cy="86843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AD40C01-70B5-4B4D-AB28-FCD8FC1FE7E8}"/>
              </a:ext>
            </a:extLst>
          </p:cNvPr>
          <p:cNvSpPr txBox="1"/>
          <p:nvPr/>
        </p:nvSpPr>
        <p:spPr>
          <a:xfrm>
            <a:off x="5800748" y="4448443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866AC5E-D8A0-43D9-86FB-A257FF035F52}"/>
              </a:ext>
            </a:extLst>
          </p:cNvPr>
          <p:cNvSpPr/>
          <p:nvPr/>
        </p:nvSpPr>
        <p:spPr>
          <a:xfrm>
            <a:off x="3994525" y="2889000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681FBEC-EA18-4B16-831A-5F90DE6DB377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6636000" y="4679276"/>
            <a:ext cx="500052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6D30C3AF-525B-4EEF-B602-6E67455622D2}"/>
              </a:ext>
            </a:extLst>
          </p:cNvPr>
          <p:cNvSpPr/>
          <p:nvPr/>
        </p:nvSpPr>
        <p:spPr>
          <a:xfrm>
            <a:off x="7137013" y="4139276"/>
            <a:ext cx="1080000" cy="1080000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1D3E40B-991F-4C00-BC64-56F742852CAC}"/>
              </a:ext>
            </a:extLst>
          </p:cNvPr>
          <p:cNvSpPr txBox="1"/>
          <p:nvPr/>
        </p:nvSpPr>
        <p:spPr>
          <a:xfrm>
            <a:off x="7380800" y="4448443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6" name="語音泡泡: 矩形 15">
            <a:extLst>
              <a:ext uri="{FF2B5EF4-FFF2-40B4-BE49-F238E27FC236}">
                <a16:creationId xmlns:a16="http://schemas.microsoft.com/office/drawing/2014/main" id="{1F9F613B-757E-4E1D-91BE-C6ED7DE69A02}"/>
              </a:ext>
            </a:extLst>
          </p:cNvPr>
          <p:cNvSpPr/>
          <p:nvPr/>
        </p:nvSpPr>
        <p:spPr>
          <a:xfrm>
            <a:off x="7743820" y="3315906"/>
            <a:ext cx="321060" cy="625747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DEV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7" name="語音泡泡: 矩形 15">
            <a:extLst>
              <a:ext uri="{FF2B5EF4-FFF2-40B4-BE49-F238E27FC236}">
                <a16:creationId xmlns:a16="http://schemas.microsoft.com/office/drawing/2014/main" id="{5EBEF998-3E3A-4B23-8A38-803A06B9B7CA}"/>
              </a:ext>
            </a:extLst>
          </p:cNvPr>
          <p:cNvSpPr/>
          <p:nvPr/>
        </p:nvSpPr>
        <p:spPr>
          <a:xfrm>
            <a:off x="7303895" y="3124591"/>
            <a:ext cx="321060" cy="844409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00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5" grpId="0" animBg="1"/>
      <p:bldP spid="18" grpId="0" animBg="1"/>
      <p:bldP spid="28" grpId="0" animBg="1"/>
      <p:bldP spid="35" grpId="0"/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語音泡泡: 矩形 15">
            <a:extLst>
              <a:ext uri="{FF2B5EF4-FFF2-40B4-BE49-F238E27FC236}">
                <a16:creationId xmlns:a16="http://schemas.microsoft.com/office/drawing/2014/main" id="{EAC9B421-9AAD-413C-A349-9DB821CBA8B4}"/>
              </a:ext>
            </a:extLst>
          </p:cNvPr>
          <p:cNvSpPr/>
          <p:nvPr/>
        </p:nvSpPr>
        <p:spPr>
          <a:xfrm>
            <a:off x="4640070" y="1593312"/>
            <a:ext cx="321060" cy="1125412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MASTER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0BE744-28CA-4DA1-B031-3FBCEDA33E31}"/>
              </a:ext>
            </a:extLst>
          </p:cNvPr>
          <p:cNvSpPr/>
          <p:nvPr/>
        </p:nvSpPr>
        <p:spPr>
          <a:xfrm>
            <a:off x="2416676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F53D67F-3766-47E2-BAAC-F5E0A21DCE55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>
            <a:off x="1919788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2887CB-91D4-4528-9E69-5E4E290F13DC}"/>
              </a:ext>
            </a:extLst>
          </p:cNvPr>
          <p:cNvSpPr txBox="1"/>
          <p:nvPr/>
        </p:nvSpPr>
        <p:spPr>
          <a:xfrm>
            <a:off x="2661424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74522B-DBD9-4DBA-BFDF-871F01417766}"/>
              </a:ext>
            </a:extLst>
          </p:cNvPr>
          <p:cNvSpPr/>
          <p:nvPr/>
        </p:nvSpPr>
        <p:spPr>
          <a:xfrm>
            <a:off x="3993564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BD85818-FCEB-4E0C-A866-DD5E15646F2A}"/>
              </a:ext>
            </a:extLst>
          </p:cNvPr>
          <p:cNvCxnSpPr>
            <a:cxnSpLocks/>
            <a:stCxn id="21" idx="6"/>
            <a:endCxn id="11" idx="2"/>
          </p:cNvCxnSpPr>
          <p:nvPr/>
        </p:nvCxnSpPr>
        <p:spPr>
          <a:xfrm>
            <a:off x="3496676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AE4B26-73C1-42B1-8B6C-7BE100DAC864}"/>
              </a:ext>
            </a:extLst>
          </p:cNvPr>
          <p:cNvSpPr txBox="1"/>
          <p:nvPr/>
        </p:nvSpPr>
        <p:spPr>
          <a:xfrm>
            <a:off x="4238312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V3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E199776F-1640-4D39-B477-995C794CB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merge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push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A2317C3E-38D6-4624-92A5-FFFFAA291E42}"/>
              </a:ext>
            </a:extLst>
          </p:cNvPr>
          <p:cNvSpPr/>
          <p:nvPr/>
        </p:nvSpPr>
        <p:spPr>
          <a:xfrm>
            <a:off x="5556000" y="4139276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88F8DD8-11CF-4CE9-90C2-D3E8F12C9E30}"/>
              </a:ext>
            </a:extLst>
          </p:cNvPr>
          <p:cNvCxnSpPr>
            <a:cxnSpLocks/>
            <a:stCxn id="11" idx="5"/>
            <a:endCxn id="24" idx="2"/>
          </p:cNvCxnSpPr>
          <p:nvPr/>
        </p:nvCxnSpPr>
        <p:spPr>
          <a:xfrm>
            <a:off x="4915402" y="3810838"/>
            <a:ext cx="640598" cy="86843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AD40C01-70B5-4B4D-AB28-FCD8FC1FE7E8}"/>
              </a:ext>
            </a:extLst>
          </p:cNvPr>
          <p:cNvSpPr txBox="1"/>
          <p:nvPr/>
        </p:nvSpPr>
        <p:spPr>
          <a:xfrm>
            <a:off x="5800748" y="4448443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866AC5E-D8A0-43D9-86FB-A257FF035F52}"/>
              </a:ext>
            </a:extLst>
          </p:cNvPr>
          <p:cNvSpPr/>
          <p:nvPr/>
        </p:nvSpPr>
        <p:spPr>
          <a:xfrm>
            <a:off x="3994525" y="2889000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681FBEC-EA18-4B16-831A-5F90DE6DB377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6636000" y="4679276"/>
            <a:ext cx="500052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6D30C3AF-525B-4EEF-B602-6E67455622D2}"/>
              </a:ext>
            </a:extLst>
          </p:cNvPr>
          <p:cNvSpPr/>
          <p:nvPr/>
        </p:nvSpPr>
        <p:spPr>
          <a:xfrm>
            <a:off x="7137013" y="4139276"/>
            <a:ext cx="1080000" cy="1080000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1D3E40B-991F-4C00-BC64-56F742852CAC}"/>
              </a:ext>
            </a:extLst>
          </p:cNvPr>
          <p:cNvSpPr txBox="1"/>
          <p:nvPr/>
        </p:nvSpPr>
        <p:spPr>
          <a:xfrm>
            <a:off x="7380800" y="4448443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8D076E5-19F2-4B78-A2F9-FD6EEB6029DF}"/>
              </a:ext>
            </a:extLst>
          </p:cNvPr>
          <p:cNvSpPr/>
          <p:nvPr/>
        </p:nvSpPr>
        <p:spPr>
          <a:xfrm>
            <a:off x="8832850" y="2889504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9B9F4FAA-F4BD-4095-A55D-55140705AC68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>
            <a:off x="5074525" y="3429000"/>
            <a:ext cx="3758325" cy="50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480FB96-2659-4760-9B14-35CD9ECFD50C}"/>
              </a:ext>
            </a:extLst>
          </p:cNvPr>
          <p:cNvSpPr txBox="1"/>
          <p:nvPr/>
        </p:nvSpPr>
        <p:spPr>
          <a:xfrm>
            <a:off x="9077598" y="3198671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6" name="語音泡泡: 矩形 15">
            <a:extLst>
              <a:ext uri="{FF2B5EF4-FFF2-40B4-BE49-F238E27FC236}">
                <a16:creationId xmlns:a16="http://schemas.microsoft.com/office/drawing/2014/main" id="{1F9F613B-757E-4E1D-91BE-C6ED7DE69A02}"/>
              </a:ext>
            </a:extLst>
          </p:cNvPr>
          <p:cNvSpPr/>
          <p:nvPr/>
        </p:nvSpPr>
        <p:spPr>
          <a:xfrm>
            <a:off x="7743820" y="3315906"/>
            <a:ext cx="321060" cy="625747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DEV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7" name="語音泡泡: 矩形 15">
            <a:extLst>
              <a:ext uri="{FF2B5EF4-FFF2-40B4-BE49-F238E27FC236}">
                <a16:creationId xmlns:a16="http://schemas.microsoft.com/office/drawing/2014/main" id="{5EBEF998-3E3A-4B23-8A38-803A06B9B7CA}"/>
              </a:ext>
            </a:extLst>
          </p:cNvPr>
          <p:cNvSpPr/>
          <p:nvPr/>
        </p:nvSpPr>
        <p:spPr>
          <a:xfrm>
            <a:off x="7303895" y="3124591"/>
            <a:ext cx="321060" cy="844409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0AA3551-AC75-4162-83A4-899403B7AAD4}"/>
              </a:ext>
            </a:extLst>
          </p:cNvPr>
          <p:cNvCxnSpPr>
            <a:cxnSpLocks/>
            <a:stCxn id="29" idx="3"/>
            <a:endCxn id="28" idx="6"/>
          </p:cNvCxnSpPr>
          <p:nvPr/>
        </p:nvCxnSpPr>
        <p:spPr>
          <a:xfrm flipH="1">
            <a:off x="8217013" y="3811342"/>
            <a:ext cx="773999" cy="8679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79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0.15651 -0.1826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91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0.15351 -0.1791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9" y="-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34375 0.00324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8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uiExpand="1" build="p"/>
      <p:bldP spid="27" grpId="0" animBg="1"/>
      <p:bldP spid="29" grpId="0" animBg="1"/>
      <p:bldP spid="33" grpId="0"/>
      <p:bldP spid="36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10B81-9DD9-4C3C-B398-1D0C377D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             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4F3F05-F28F-4D32-AB83-1415A8437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D86A0AD6-67FB-49FD-A2C4-D6B98F6E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40" y="3675356"/>
            <a:ext cx="2121371" cy="88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63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10B81-9DD9-4C3C-B398-1D0C377D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多人分工</a:t>
            </a:r>
            <a:r>
              <a:rPr lang="en-US" altLang="zh-TW" dirty="0"/>
              <a:t>?</a:t>
            </a:r>
            <a:r>
              <a:rPr lang="zh-TW" altLang="en-US" dirty="0"/>
              <a:t>雲端硬碟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4F3F05-F28F-4D32-AB83-1415A8437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030" name="Picture 6" descr="github 的圖片結果">
            <a:extLst>
              <a:ext uri="{FF2B5EF4-FFF2-40B4-BE49-F238E27FC236}">
                <a16:creationId xmlns:a16="http://schemas.microsoft.com/office/drawing/2014/main" id="{5F7D0C27-B8F0-4364-9327-998C163E7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1841"/>
          <a:stretch/>
        </p:blipFill>
        <p:spPr bwMode="auto">
          <a:xfrm>
            <a:off x="844550" y="2632106"/>
            <a:ext cx="337185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2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EADBC-5A6E-457D-B9E9-25210FF1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B6335-E2C1-4F14-92C7-E4C74AB92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GitHub</a:t>
            </a:r>
            <a:r>
              <a:rPr lang="zh-TW" altLang="en-US" dirty="0"/>
              <a:t>是一個線上軟體原始碼代管服務平台，使用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Git </a:t>
            </a:r>
            <a:r>
              <a:rPr lang="zh-TW" altLang="en-US" dirty="0"/>
              <a:t>作為版本控制軟體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— Wikipedia</a:t>
            </a:r>
          </a:p>
          <a:p>
            <a:r>
              <a:rPr lang="zh-TW" altLang="en-US" dirty="0"/>
              <a:t>講白了就是版本控管的雲端硬碟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6" descr="github 的圖片結果">
            <a:extLst>
              <a:ext uri="{FF2B5EF4-FFF2-40B4-BE49-F238E27FC236}">
                <a16:creationId xmlns:a16="http://schemas.microsoft.com/office/drawing/2014/main" id="{3E2F2C82-D9C4-44BB-8EEF-2DE3A1B47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1841"/>
          <a:stretch/>
        </p:blipFill>
        <p:spPr bwMode="auto">
          <a:xfrm>
            <a:off x="2733028" y="594927"/>
            <a:ext cx="2868782" cy="85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3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2C922-43C4-4E29-B9AB-8CF636D6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申辦                        帳號</a:t>
            </a:r>
          </a:p>
        </p:txBody>
      </p:sp>
      <p:pic>
        <p:nvPicPr>
          <p:cNvPr id="4" name="Picture 6" descr="github 的圖片結果">
            <a:extLst>
              <a:ext uri="{FF2B5EF4-FFF2-40B4-BE49-F238E27FC236}">
                <a16:creationId xmlns:a16="http://schemas.microsoft.com/office/drawing/2014/main" id="{4B84954E-45B4-42AE-A7A2-87F42514D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1841"/>
          <a:stretch/>
        </p:blipFill>
        <p:spPr bwMode="auto">
          <a:xfrm>
            <a:off x="2093836" y="599101"/>
            <a:ext cx="2868782" cy="85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FC7E40-F6D1-417B-BA64-6AEE9AB9C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315" y="1832385"/>
            <a:ext cx="8119369" cy="4368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0BA2F29C-A02D-4795-B95C-213C8DCCC642}"/>
                  </a:ext>
                </a:extLst>
              </p14:cNvPr>
              <p14:cNvContentPartPr/>
              <p14:nvPr/>
            </p14:nvContentPartPr>
            <p14:xfrm>
              <a:off x="8352884" y="2121203"/>
              <a:ext cx="418320" cy="32148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0BA2F29C-A02D-4795-B95C-213C8DCCC6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3884" y="2112563"/>
                <a:ext cx="435960" cy="33912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圖片 16">
            <a:extLst>
              <a:ext uri="{FF2B5EF4-FFF2-40B4-BE49-F238E27FC236}">
                <a16:creationId xmlns:a16="http://schemas.microsoft.com/office/drawing/2014/main" id="{F0F2213F-4366-4F88-B474-968B5432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314" y="1832385"/>
            <a:ext cx="8119369" cy="436839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BD2FA20-A842-4396-A807-EDF66EB81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313" y="1832385"/>
            <a:ext cx="8119370" cy="436839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9AFBD47-D6BF-4268-8283-0473573005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6311" y="1832383"/>
            <a:ext cx="8119371" cy="436839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FCA3F6C-2C69-4107-872A-B021B4A75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5519" y="1834259"/>
            <a:ext cx="8119373" cy="436839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E7B0DDB-0692-4060-ACB6-0ECEA05EF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4727" y="1832383"/>
            <a:ext cx="8119377" cy="43683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2609999-B287-41A8-97FB-AD9AECDB3E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6309" y="1829913"/>
            <a:ext cx="8119381" cy="436839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6046E4D-458F-4D69-A26C-6BF6EE96EB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6306" y="1832375"/>
            <a:ext cx="8119388" cy="4368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63B24E9-AA16-41BC-807E-504E1A5F3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3149" y="1827447"/>
            <a:ext cx="8119390" cy="436840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141C61D-CFD4-4BB5-B0F0-EB9DA329E8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6305" y="1827445"/>
            <a:ext cx="8119390" cy="436840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6728BD6C-C128-4B50-8B5E-35FB14EA2B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9993" y="1829477"/>
            <a:ext cx="8119390" cy="436840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25DE1757-ACF0-417E-AC49-C9F4191752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5272" y="1832373"/>
            <a:ext cx="8119391" cy="436840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E535B22F-B460-479F-AED0-5EC5C65B7F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22919" y="1827011"/>
            <a:ext cx="8119393" cy="436840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0915C6-240B-4CA8-AB29-3A732F5DCF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17396" y="1826577"/>
            <a:ext cx="8119396" cy="436840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F5C01B3-6EAC-4F1A-9C5F-4AA4EBFBFF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17393" y="1826576"/>
            <a:ext cx="8119399" cy="436840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70CA401-2956-4FCB-B33C-A19B0A7B39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16248" y="1826142"/>
            <a:ext cx="8119405" cy="436840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66518DD-E9D5-420D-92FB-0ECB3FE9BF6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19763" y="1826141"/>
            <a:ext cx="8119407" cy="436841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44503874-19B4-44DB-98FB-422B2B9D1C5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33924" y="1833298"/>
            <a:ext cx="8119413" cy="4368413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CD59EBC-A9F2-425C-9777-3CF98D16061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42617" y="1832358"/>
            <a:ext cx="8119413" cy="4368413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57BD4B35-2306-4E2C-8E22-5F3AC0C62B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42610" y="1826505"/>
            <a:ext cx="8119420" cy="43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475BB-D10E-49BC-B7DE-66D7D10F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 </a:t>
            </a:r>
            <a:r>
              <a:rPr lang="en-US" altLang="zh-TW" dirty="0"/>
              <a:t>Local</a:t>
            </a:r>
            <a:r>
              <a:rPr lang="zh-TW" altLang="en-US" dirty="0"/>
              <a:t> </a:t>
            </a:r>
            <a:r>
              <a:rPr lang="en-US" altLang="zh-TW" dirty="0"/>
              <a:t>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AA68FC-C156-443D-AE66-7403E64D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b="1" dirty="0"/>
              <a:t>GitHub </a:t>
            </a:r>
            <a:r>
              <a:rPr lang="zh-TW" altLang="en-US" dirty="0"/>
              <a:t>裡面創建 </a:t>
            </a:r>
            <a:r>
              <a:rPr lang="en-US" altLang="zh-TW" dirty="0" err="1"/>
              <a:t>Respository</a:t>
            </a:r>
            <a:endParaRPr lang="en-US" altLang="zh-TW" dirty="0"/>
          </a:p>
          <a:p>
            <a:r>
              <a:rPr lang="zh-TW" altLang="en-US" dirty="0"/>
              <a:t>新增一個 </a:t>
            </a:r>
            <a:r>
              <a:rPr lang="en-US" altLang="zh-TW" dirty="0"/>
              <a:t>Remote </a:t>
            </a:r>
            <a:r>
              <a:rPr lang="zh-TW" altLang="en-US" dirty="0"/>
              <a:t>連到 </a:t>
            </a:r>
            <a:r>
              <a:rPr lang="en-US" altLang="zh-TW" b="1" dirty="0"/>
              <a:t>GitHub</a:t>
            </a:r>
            <a:r>
              <a:rPr lang="zh-TW" altLang="en-US" b="1" dirty="0"/>
              <a:t> </a:t>
            </a:r>
            <a:r>
              <a:rPr lang="zh-TW" altLang="en-US" dirty="0"/>
              <a:t>上面的 </a:t>
            </a:r>
            <a:r>
              <a:rPr lang="en-US" altLang="zh-TW" dirty="0"/>
              <a:t>Repository</a:t>
            </a:r>
          </a:p>
          <a:p>
            <a:r>
              <a:rPr lang="zh-TW" altLang="en-US" dirty="0"/>
              <a:t>把 </a:t>
            </a:r>
            <a:r>
              <a:rPr lang="en-US" altLang="zh-TW" dirty="0"/>
              <a:t>Local Repository </a:t>
            </a:r>
            <a:r>
              <a:rPr lang="en-US" altLang="zh-TW" b="1" dirty="0"/>
              <a:t>push</a:t>
            </a:r>
            <a:r>
              <a:rPr lang="en-US" altLang="zh-TW" dirty="0"/>
              <a:t> </a:t>
            </a:r>
            <a:r>
              <a:rPr lang="zh-TW" altLang="en-US" dirty="0"/>
              <a:t>上 </a:t>
            </a:r>
            <a:r>
              <a:rPr lang="en-US" altLang="zh-TW" b="1" dirty="0" err="1"/>
              <a:t>Github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9151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475BB-D10E-49BC-B7DE-66D7D10F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 </a:t>
            </a:r>
            <a:r>
              <a:rPr lang="en-US" altLang="zh-TW" dirty="0"/>
              <a:t>Local</a:t>
            </a:r>
            <a:r>
              <a:rPr lang="zh-TW" altLang="en-US" dirty="0"/>
              <a:t> </a:t>
            </a:r>
            <a:r>
              <a:rPr lang="en-US" altLang="zh-TW" dirty="0"/>
              <a:t>Repository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D187C7-5D98-40F3-8C5D-5175A9C6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18" y="1808163"/>
            <a:ext cx="8165764" cy="43933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2FD758-BC81-40D9-BC5E-84682CDB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492" y="1808163"/>
            <a:ext cx="8164390" cy="43926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31FD2C5-7614-47AD-8172-EF2BD69E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42" y="1807423"/>
            <a:ext cx="8165765" cy="43933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E514C2B-206E-4BA1-9ED8-77F92B488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741" y="1807423"/>
            <a:ext cx="8165765" cy="439335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3C57A42-C4DA-439A-B81F-1003AC124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24" t="62119" r="18822" b="22311"/>
          <a:stretch/>
        </p:blipFill>
        <p:spPr>
          <a:xfrm>
            <a:off x="1712922" y="4270787"/>
            <a:ext cx="8763402" cy="1164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31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475BB-D10E-49BC-B7DE-66D7D10F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 </a:t>
            </a:r>
            <a:r>
              <a:rPr lang="en-US" altLang="zh-TW" dirty="0"/>
              <a:t>Local</a:t>
            </a:r>
            <a:r>
              <a:rPr lang="zh-TW" altLang="en-US" dirty="0"/>
              <a:t> </a:t>
            </a:r>
            <a:r>
              <a:rPr lang="en-US" altLang="zh-TW" dirty="0"/>
              <a:t>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AA68FC-C156-443D-AE66-7403E64D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remote add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遠端名稱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en-US" altLang="zh-TW" dirty="0" err="1"/>
              <a:t>url</a:t>
            </a:r>
            <a:r>
              <a:rPr lang="en-US" altLang="zh-TW" dirty="0"/>
              <a:t>&gt;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新增遠端資料庫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push &lt;</a:t>
            </a:r>
            <a:r>
              <a:rPr lang="zh-TW" altLang="en-US" dirty="0"/>
              <a:t>遠端名稱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分支名稱</a:t>
            </a:r>
            <a:r>
              <a:rPr lang="en-US" altLang="zh-TW" dirty="0"/>
              <a:t>&gt;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更新遠端資料庫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B3928CF-9611-429F-90AD-978602CA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D70CBE-02D1-4EDD-9B21-D34B62B3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512"/>
            <a:ext cx="5257005" cy="297826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4F93155-F8B3-4C39-B0A0-03FD3C27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222736"/>
            <a:ext cx="5256609" cy="29780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5E57848-0FE0-4F9D-A6F6-7A00B0AE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04" y="3222511"/>
            <a:ext cx="5257008" cy="297826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C76D5D2-4FE4-4AE3-A5F3-29DBECD44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205" y="3222511"/>
            <a:ext cx="5257007" cy="297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475BB-D10E-49BC-B7DE-66D7D10F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 </a:t>
            </a:r>
            <a:r>
              <a:rPr lang="en-US" altLang="zh-TW" dirty="0"/>
              <a:t>Local</a:t>
            </a:r>
            <a:r>
              <a:rPr lang="zh-TW" altLang="en-US" dirty="0"/>
              <a:t> </a:t>
            </a:r>
            <a:r>
              <a:rPr lang="en-US" altLang="zh-TW" dirty="0"/>
              <a:t>Repository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BB1184-2FBF-4857-A320-5D0E7B4D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09" y="1814305"/>
            <a:ext cx="8152975" cy="43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4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C71AF-0724-4921-8F49-6B8AA9A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51C335-E265-400F-973A-5C2B10419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</a:t>
            </a:r>
            <a:r>
              <a:rPr lang="en-US" altLang="zh-TW" dirty="0" err="1"/>
              <a:t>count.c</a:t>
            </a:r>
            <a:r>
              <a:rPr lang="en-US" altLang="zh-TW" dirty="0"/>
              <a:t> (</a:t>
            </a:r>
            <a:r>
              <a:rPr lang="en-US" altLang="zh-TW" dirty="0" err="1"/>
              <a:t>hackmd</a:t>
            </a:r>
            <a:r>
              <a:rPr lang="zh-TW" altLang="en-US" dirty="0"/>
              <a:t>直接複製貼上即可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新增一個</a:t>
            </a:r>
            <a:r>
              <a:rPr lang="en-US" altLang="zh-TW" dirty="0"/>
              <a:t>commit</a:t>
            </a:r>
          </a:p>
          <a:p>
            <a:r>
              <a:rPr lang="en-US" altLang="zh-TW" dirty="0"/>
              <a:t>push </a:t>
            </a:r>
            <a:r>
              <a:rPr lang="zh-TW" altLang="en-US" dirty="0"/>
              <a:t>上 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752D2A-C614-4854-B009-D8C30E322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876358-E504-4477-91B2-D0F7C01D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92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FE4FF09-FDD7-4C76-AB6A-5075E8076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737"/>
            <a:ext cx="5256609" cy="2978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AD1C1F9-839D-4EB4-ACF5-BACF714B7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809" y="3222287"/>
            <a:ext cx="5257403" cy="29784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33E6ACA-A330-4CD7-B897-F29B2FE9C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007" y="3222287"/>
            <a:ext cx="5257403" cy="29784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008BA02-6B48-40BA-A80D-F57764416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3222287"/>
            <a:ext cx="5256212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828F84-5A13-4E8C-827C-17F82A4DD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809" y="3222287"/>
            <a:ext cx="5257403" cy="29784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44C0992-1325-4159-8262-4FFEF65BCE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4809" y="3222287"/>
            <a:ext cx="5257403" cy="29784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6E8FB66-AA72-4C09-92C2-1477A1074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4809" y="3222287"/>
            <a:ext cx="5257403" cy="297848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6F1FFDD-9111-411D-AA74-6C8FC62981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4810" y="3221613"/>
            <a:ext cx="5257403" cy="297848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B702483-1F40-46CA-9CBB-08849ED008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6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97269B-67B5-454E-B7F2-904E82F0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拷貝別人的</a:t>
            </a:r>
            <a:r>
              <a:rPr lang="en-US" altLang="zh-TW" dirty="0"/>
              <a:t>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B9B514-5315-4123-9C30-A7A104A2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clone &lt;</a:t>
            </a:r>
            <a:r>
              <a:rPr lang="zh-TW" altLang="en-US" dirty="0"/>
              <a:t>網址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FC56F4-7A17-4AA3-BA39-1489CAB25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70" r="4036" b="520"/>
          <a:stretch/>
        </p:blipFill>
        <p:spPr>
          <a:xfrm>
            <a:off x="2570939" y="2665277"/>
            <a:ext cx="7048533" cy="35354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034BE2-0BF8-4B25-AF26-2E2E2D981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1" t="36839" r="32516" b="15414"/>
          <a:stretch/>
        </p:blipFill>
        <p:spPr>
          <a:xfrm>
            <a:off x="5002009" y="2975208"/>
            <a:ext cx="3348000" cy="30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5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10B81-9DD9-4C3C-B398-1D0C377D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加碼大禮包</a:t>
            </a:r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                    </a:t>
            </a:r>
            <a:r>
              <a:rPr lang="en-US" altLang="zh-TW" dirty="0"/>
              <a:t>pages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4F3F05-F28F-4D32-AB83-1415A8437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030" name="Picture 6" descr="github 的圖片結果">
            <a:extLst>
              <a:ext uri="{FF2B5EF4-FFF2-40B4-BE49-F238E27FC236}">
                <a16:creationId xmlns:a16="http://schemas.microsoft.com/office/drawing/2014/main" id="{5F7D0C27-B8F0-4364-9327-998C163E7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1841"/>
          <a:stretch/>
        </p:blipFill>
        <p:spPr bwMode="auto">
          <a:xfrm>
            <a:off x="844550" y="3625278"/>
            <a:ext cx="337185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8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06CAE-DD1D-4514-A654-B418FDF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Hack Nerd Font" panose="020B0609030202020204" pitchFamily="50" charset="0"/>
              </a:rPr>
              <a:t>什麼是              </a:t>
            </a:r>
            <a:r>
              <a:rPr lang="en-US" altLang="zh-TW" dirty="0">
                <a:cs typeface="Hack Nerd Font" panose="020B0609030202020204" pitchFamily="50" charset="0"/>
              </a:rPr>
              <a:t>?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  <a:cs typeface="Hack Nerd Font" panose="020B0609030202020204" pitchFamily="50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FD9D-5F6D-4ECB-A8D9-4A373BFD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分散式版本控管系統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沒得用了只好自己寫一個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?</a:t>
            </a:r>
          </a:p>
        </p:txBody>
      </p:sp>
      <p:pic>
        <p:nvPicPr>
          <p:cNvPr id="1026" name="Picture 2" descr="https://git-scm.com/images/logo@2x.png">
            <a:extLst>
              <a:ext uri="{FF2B5EF4-FFF2-40B4-BE49-F238E27FC236}">
                <a16:creationId xmlns:a16="http://schemas.microsoft.com/office/drawing/2014/main" id="{85EEA4B1-B08A-4AC2-8142-BD81FBFE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us Torvalds 的圖片結果">
            <a:extLst>
              <a:ext uri="{FF2B5EF4-FFF2-40B4-BE49-F238E27FC236}">
                <a16:creationId xmlns:a16="http://schemas.microsoft.com/office/drawing/2014/main" id="{9DC4B426-E305-4769-A665-5CA2D292E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796" y="1690688"/>
            <a:ext cx="1605417" cy="24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分散式版本控制示意圖">
            <a:extLst>
              <a:ext uri="{FF2B5EF4-FFF2-40B4-BE49-F238E27FC236}">
                <a16:creationId xmlns:a16="http://schemas.microsoft.com/office/drawing/2014/main" id="{BB8CFC2D-D665-4DC8-94F0-5E70A2109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45" y="1956212"/>
            <a:ext cx="3434980" cy="41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2B2A0F-7D4D-4ECD-81D2-7B5E85C55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3" y="3222594"/>
            <a:ext cx="5256861" cy="297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EADBC-5A6E-457D-B9E9-25210FF1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              pages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B6335-E2C1-4F14-92C7-E4C74AB92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GitHub</a:t>
            </a:r>
            <a:r>
              <a:rPr lang="zh-TW" altLang="en-US" dirty="0"/>
              <a:t>推出的網頁託管服務</a:t>
            </a:r>
            <a:endParaRPr lang="en-US" altLang="zh-TW" dirty="0"/>
          </a:p>
          <a:p>
            <a:r>
              <a:rPr lang="zh-TW" altLang="en-US" dirty="0"/>
              <a:t>可以用於存放靜態網頁</a:t>
            </a:r>
            <a:endParaRPr lang="en-US" altLang="zh-TW" dirty="0"/>
          </a:p>
          <a:p>
            <a:r>
              <a:rPr lang="en-US" altLang="zh-TW" dirty="0"/>
              <a:t>&lt;ID&gt;.github.io</a:t>
            </a:r>
          </a:p>
          <a:p>
            <a:r>
              <a:rPr lang="zh-TW" altLang="en-US" dirty="0">
                <a:hlinkClick r:id="rId2"/>
              </a:rPr>
              <a:t>官方文檔</a:t>
            </a:r>
            <a:endParaRPr lang="en-US" altLang="zh-TW" dirty="0"/>
          </a:p>
        </p:txBody>
      </p:sp>
      <p:pic>
        <p:nvPicPr>
          <p:cNvPr id="4" name="Picture 6" descr="github 的圖片結果">
            <a:extLst>
              <a:ext uri="{FF2B5EF4-FFF2-40B4-BE49-F238E27FC236}">
                <a16:creationId xmlns:a16="http://schemas.microsoft.com/office/drawing/2014/main" id="{3E2F2C82-D9C4-44BB-8EEF-2DE3A1B47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1841"/>
          <a:stretch/>
        </p:blipFill>
        <p:spPr bwMode="auto">
          <a:xfrm>
            <a:off x="904228" y="599101"/>
            <a:ext cx="2868782" cy="85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D638BF-3E7A-4661-B1B7-0FC387A31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13" t="8737" r="17622" b="1224"/>
          <a:stretch/>
        </p:blipFill>
        <p:spPr>
          <a:xfrm>
            <a:off x="6489282" y="2918297"/>
            <a:ext cx="4862931" cy="328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93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7101EA-8FFC-4E5A-BD9B-1BDFBCBB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71D729-B5F0-4A24-A401-1C820EF1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endParaRPr lang="en-US" altLang="zh-TW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w3hexschool</a:t>
            </a:r>
            <a:endParaRPr lang="en-US" altLang="zh-TW" dirty="0">
              <a:solidFill>
                <a:schemeClr val="accent5">
                  <a:lumMod val="50000"/>
                </a:schemeClr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zh-TW" altLang="en-US" dirty="0">
                <a:solidFill>
                  <a:schemeClr val="accent5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為你自己學 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06CAE-DD1D-4514-A654-B418FDF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Hack Nerd Font" panose="020B0609030202020204" pitchFamily="50" charset="0"/>
              </a:rPr>
              <a:t>什麼是              </a:t>
            </a:r>
            <a:r>
              <a:rPr lang="en-US" altLang="zh-TW" dirty="0">
                <a:cs typeface="Hack Nerd Font" panose="020B0609030202020204" pitchFamily="50" charset="0"/>
              </a:rPr>
              <a:t>?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  <a:cs typeface="Hack Nerd Font" panose="020B0609030202020204" pitchFamily="50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FD9D-5F6D-4ECB-A8D9-4A373BFD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快照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(snapshot)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的紀錄方式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/>
              <a:t>只會紀錄有變更的項目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026" name="Picture 2" descr="https://git-scm.com/images/logo@2x.png">
            <a:extLst>
              <a:ext uri="{FF2B5EF4-FFF2-40B4-BE49-F238E27FC236}">
                <a16:creationId xmlns:a16="http://schemas.microsoft.com/office/drawing/2014/main" id="{85EEA4B1-B08A-4AC2-8142-BD81FBFE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it stores data as snapshots of the project over time.">
            <a:extLst>
              <a:ext uri="{FF2B5EF4-FFF2-40B4-BE49-F238E27FC236}">
                <a16:creationId xmlns:a16="http://schemas.microsoft.com/office/drawing/2014/main" id="{CE80F8CB-7E46-4436-B40D-26112564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1825625"/>
            <a:ext cx="5256744" cy="200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65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06CAE-DD1D-4514-A654-B418FDF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Hack Nerd Font" panose="020B0609030202020204" pitchFamily="50" charset="0"/>
              </a:rPr>
              <a:t>              工作流程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  <a:cs typeface="Hack Nerd Font" panose="020B0609030202020204" pitchFamily="50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FD9D-5F6D-4ECB-A8D9-4A373BFD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>
            <a:normAutofit/>
          </a:bodyPr>
          <a:lstStyle/>
          <a:p>
            <a:r>
              <a:rPr lang="zh-TW" altLang="en-US" dirty="0"/>
              <a:t>已提交 </a:t>
            </a:r>
            <a:r>
              <a:rPr lang="en-US" altLang="zh-TW" dirty="0" err="1">
                <a:latin typeface="Noto Sans TC" panose="020B0500000000000000" pitchFamily="34" charset="-120"/>
                <a:ea typeface="Noto Sans TC" panose="020B0500000000000000" pitchFamily="34" charset="-120"/>
              </a:rPr>
              <a:t>Commited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/>
              <a:t>已預存 </a:t>
            </a:r>
            <a:r>
              <a:rPr lang="en-US" altLang="zh-TW" dirty="0"/>
              <a:t>Staged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/>
              <a:t>已修改 </a:t>
            </a:r>
            <a:r>
              <a:rPr lang="en-US" altLang="zh-TW" dirty="0" err="1"/>
              <a:t>Modifidied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在工作目錄修改</a:t>
            </a:r>
            <a:r>
              <a:rPr lang="en-US" altLang="zh-TW" dirty="0"/>
              <a:t>(modify)</a:t>
            </a:r>
            <a:r>
              <a:rPr lang="zh-TW" altLang="en-US" dirty="0"/>
              <a:t>檔案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將檔案的快照新增</a:t>
            </a:r>
            <a:r>
              <a:rPr lang="en-US" altLang="zh-TW" dirty="0"/>
              <a:t>(add)</a:t>
            </a:r>
            <a:r>
              <a:rPr lang="zh-TW" altLang="en-US" dirty="0"/>
              <a:t>到預存區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提交</a:t>
            </a:r>
            <a:r>
              <a:rPr lang="en-US" altLang="zh-TW" dirty="0"/>
              <a:t>(commit)</a:t>
            </a:r>
            <a:r>
              <a:rPr lang="zh-TW" altLang="en-US" dirty="0"/>
              <a:t>在預存區的快照到 </a:t>
            </a:r>
            <a:r>
              <a:rPr lang="en-US" altLang="zh-TW" dirty="0"/>
              <a:t>Git </a:t>
            </a:r>
            <a:r>
              <a:rPr lang="zh-TW" altLang="en-US" dirty="0"/>
              <a:t>目錄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026" name="Picture 2" descr="https://git-scm.com/images/logo@2x.png">
            <a:extLst>
              <a:ext uri="{FF2B5EF4-FFF2-40B4-BE49-F238E27FC236}">
                <a16:creationId xmlns:a16="http://schemas.microsoft.com/office/drawing/2014/main" id="{85EEA4B1-B08A-4AC2-8142-BD81FBFE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38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工作目錄，預存區及 Git 資料夾。">
            <a:extLst>
              <a:ext uri="{FF2B5EF4-FFF2-40B4-BE49-F238E27FC236}">
                <a16:creationId xmlns:a16="http://schemas.microsoft.com/office/drawing/2014/main" id="{7E9E1B69-AAC1-4E3F-A134-38E0AB67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256212" cy="28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1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10B81-9DD9-4C3C-B398-1D0C377D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從入門到放棄</a:t>
            </a:r>
            <a:r>
              <a:rPr lang="en-US" altLang="zh-TW" dirty="0"/>
              <a:t>–</a:t>
            </a:r>
            <a:br>
              <a:rPr lang="en-US" altLang="zh-TW" dirty="0"/>
            </a:br>
            <a:r>
              <a:rPr lang="en-US" altLang="zh-TW" dirty="0"/>
              <a:t>      	   </a:t>
            </a:r>
            <a:r>
              <a:rPr lang="zh-TW" altLang="en-US" dirty="0"/>
              <a:t>的使用方法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4F3F05-F28F-4D32-AB83-1415A8437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D86A0AD6-67FB-49FD-A2C4-D6B98F6E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13" y="3702344"/>
            <a:ext cx="2121371" cy="88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9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58371-21F0-49F4-9E9D-78D670D9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學會看文件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FDC13-204F-4746-88F6-0E721062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help commit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95B602-4991-4780-B77C-CFB4E0E94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05"/>
          <a:stretch/>
        </p:blipFill>
        <p:spPr>
          <a:xfrm>
            <a:off x="6096000" y="1825624"/>
            <a:ext cx="5256212" cy="39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06CAE-DD1D-4514-A654-B418FDF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  <a:cs typeface="Hack Nerd Font" panose="020B0609030202020204" pitchFamily="50" charset="0"/>
              </a:rPr>
              <a:t>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FD9D-5F6D-4ECB-A8D9-4A373BFD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config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--global </a:t>
            </a:r>
            <a:r>
              <a:rPr lang="en-US" altLang="zh-TW" dirty="0"/>
              <a:t>user.name “</a:t>
            </a:r>
            <a:r>
              <a:rPr lang="zh-TW" altLang="en-US" dirty="0"/>
              <a:t>名字</a:t>
            </a:r>
            <a:r>
              <a:rPr lang="en-US" altLang="zh-TW" dirty="0"/>
              <a:t>”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設定名字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config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--global </a:t>
            </a:r>
            <a:r>
              <a:rPr lang="en-US" altLang="zh-TW" dirty="0" err="1"/>
              <a:t>user.email</a:t>
            </a:r>
            <a:r>
              <a:rPr lang="zh-TW" altLang="en-US" dirty="0"/>
              <a:t> 電子郵件</a:t>
            </a:r>
            <a:r>
              <a:rPr lang="en-US" altLang="zh-TW" dirty="0"/>
              <a:t>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設定電子郵件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config --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列出所有設定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https://git-scm.com/images/logo@2x.png">
            <a:extLst>
              <a:ext uri="{FF2B5EF4-FFF2-40B4-BE49-F238E27FC236}">
                <a16:creationId xmlns:a16="http://schemas.microsoft.com/office/drawing/2014/main" id="{85EEA4B1-B08A-4AC2-8142-BD81FBFE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1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F3F395D-823C-496E-AA90-71651132F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C47BCF-9500-4AD6-80D6-CA043F8A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D0247C-2B98-4688-879C-6EF24F3D8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E8B6832-87F3-423E-B7D9-75CBE3D6D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04F25-9B9C-47D0-84A4-037F70761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731</Words>
  <Application>Microsoft Office PowerPoint</Application>
  <PresentationFormat>寬螢幕</PresentationFormat>
  <Paragraphs>159</Paragraphs>
  <Slides>41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Noto Sans TC</vt:lpstr>
      <vt:lpstr>新細明體</vt:lpstr>
      <vt:lpstr>Arial</vt:lpstr>
      <vt:lpstr>Calibri</vt:lpstr>
      <vt:lpstr>Hack Nerd Font</vt:lpstr>
      <vt:lpstr>Office 佈景主題</vt:lpstr>
      <vt:lpstr>Git &amp; Github</vt:lpstr>
      <vt:lpstr>PowerPoint 簡報</vt:lpstr>
      <vt:lpstr>什麼是             ?</vt:lpstr>
      <vt:lpstr>什麼是              ?</vt:lpstr>
      <vt:lpstr>什麼是              ?</vt:lpstr>
      <vt:lpstr>              工作流程</vt:lpstr>
      <vt:lpstr>從入門到放棄–           的使用方法</vt:lpstr>
      <vt:lpstr>學會看文件</vt:lpstr>
      <vt:lpstr>設定</vt:lpstr>
      <vt:lpstr>建立一個 Repository</vt:lpstr>
      <vt:lpstr>First commit</vt:lpstr>
      <vt:lpstr>Add new file</vt:lpstr>
      <vt:lpstr>Check status</vt:lpstr>
      <vt:lpstr>Stage files</vt:lpstr>
      <vt:lpstr>Unstage files</vt:lpstr>
      <vt:lpstr>Commit files</vt:lpstr>
      <vt:lpstr>花俏的 git log</vt:lpstr>
      <vt:lpstr>花俏的 git log</vt:lpstr>
      <vt:lpstr>TASK</vt:lpstr>
      <vt:lpstr>不想被放在             裡面上傳的檔案</vt:lpstr>
      <vt:lpstr>不想被放在             裡面上傳的檔案</vt:lpstr>
      <vt:lpstr>TASK</vt:lpstr>
      <vt:lpstr>           的分支概念</vt:lpstr>
      <vt:lpstr>             的分支概念</vt:lpstr>
      <vt:lpstr>             的分支概念</vt:lpstr>
      <vt:lpstr>             的分支概念</vt:lpstr>
      <vt:lpstr>             的分支概念</vt:lpstr>
      <vt:lpstr>             的分支概念</vt:lpstr>
      <vt:lpstr>             的分支概念</vt:lpstr>
      <vt:lpstr>多人分工?雲端硬碟?</vt:lpstr>
      <vt:lpstr>什麼是</vt:lpstr>
      <vt:lpstr>申辦                        帳號</vt:lpstr>
      <vt:lpstr>上傳 Local Repository</vt:lpstr>
      <vt:lpstr>上傳 Local Repository</vt:lpstr>
      <vt:lpstr>上傳 Local Repository</vt:lpstr>
      <vt:lpstr>上傳 Local Repository</vt:lpstr>
      <vt:lpstr>TASK</vt:lpstr>
      <vt:lpstr>拷貝別人的Repository</vt:lpstr>
      <vt:lpstr>加碼大禮包-                     pages</vt:lpstr>
      <vt:lpstr>                       pages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</dc:title>
  <dc:creator>USER</dc:creator>
  <cp:lastModifiedBy>USER</cp:lastModifiedBy>
  <cp:revision>174</cp:revision>
  <dcterms:created xsi:type="dcterms:W3CDTF">2023-01-07T12:33:54Z</dcterms:created>
  <dcterms:modified xsi:type="dcterms:W3CDTF">2023-02-19T09:53:56Z</dcterms:modified>
</cp:coreProperties>
</file>